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59" r:id="rId6"/>
    <p:sldId id="265" r:id="rId7"/>
    <p:sldId id="263" r:id="rId8"/>
    <p:sldId id="267" r:id="rId9"/>
    <p:sldId id="266" r:id="rId10"/>
    <p:sldId id="268" r:id="rId11"/>
    <p:sldId id="270" r:id="rId1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36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C4374-F943-4D6A-962F-58E879CE91DE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84DD6-2590-4078-8E1D-F0D2DDFC6E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442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4D5DC-6E21-4ACE-B643-9B8B434A4060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90475-1A2D-4AC5-81E2-6360CDBEA1C6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A9EAF-9430-4921-A4D0-4ABB62792F06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80D4F7-19CE-40C2-823B-0C2A3D2865D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5B117-E9F2-49C5-AD02-DE77CF6DBAED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4CADB-E043-4C8A-9ADB-839758971999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F4445-856B-4879-A9C5-85716A525AF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67923-ACCB-4E1F-8B22-76EE17977EA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78250-993F-47BC-89AE-3550B2C3159A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4ED94-EB7E-49AD-B56A-AE71C7FBFA4C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9A933-14AB-4569-8454-FADEC5D56560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87D68B3-919D-44E9-B0A5-0A6631E37E35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7.sphotos.ak.fbcdn.net/hphotos-ak-ash2/180742_176002395777960_150259975018869_435695_4542472_n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quickcert.com/blog/wp-content/uploads/2011/03/resume.jpg" TargetMode="External"/><Relationship Id="rId5" Type="http://schemas.openxmlformats.org/officeDocument/2006/relationships/hyperlink" Target="http://f.mypage.ru/c3ad78dcaaceffe8d33e5bf0e5becb37_61f4355e880ffe4ff55cd0b4e849f454.jpg" TargetMode="External"/><Relationship Id="rId4" Type="http://schemas.openxmlformats.org/officeDocument/2006/relationships/hyperlink" Target="http://images01.olx.ru/ui/10/77/17/1293449509_151067017_1----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29124" y="928670"/>
            <a:ext cx="4214842" cy="647700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     </a:t>
            </a:r>
            <a:r>
              <a:rPr lang="ru-RU" sz="7200" b="1" dirty="0" smtClean="0">
                <a:solidFill>
                  <a:schemeClr val="bg1"/>
                </a:solidFill>
                <a:latin typeface="Monotype Corsiva" pitchFamily="66" charset="0"/>
              </a:rPr>
              <a:t>РЕЗЮМЕ</a:t>
            </a:r>
            <a:br>
              <a:rPr lang="ru-RU" sz="72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Урок риторики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 10 </a:t>
            </a:r>
            <a:r>
              <a:rPr lang="ru-RU" sz="3200" b="1" dirty="0">
                <a:solidFill>
                  <a:schemeClr val="bg1"/>
                </a:solidFill>
              </a:rPr>
              <a:t>классе</a:t>
            </a:r>
            <a:endParaRPr lang="fr-FR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43240" y="3786190"/>
            <a:ext cx="5184576" cy="1271587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Подготовила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 Матвеева </a:t>
            </a:r>
            <a:r>
              <a:rPr lang="ru-RU" sz="2400" dirty="0">
                <a:solidFill>
                  <a:schemeClr val="bg1"/>
                </a:solidFill>
              </a:rPr>
              <a:t>Ольга </a:t>
            </a:r>
            <a:r>
              <a:rPr lang="ru-RU" sz="2400" dirty="0" smtClean="0">
                <a:solidFill>
                  <a:schemeClr val="bg1"/>
                </a:solidFill>
              </a:rPr>
              <a:t>Ивановна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учитель русского </a:t>
            </a:r>
            <a:r>
              <a:rPr lang="ru-RU" sz="2400" dirty="0" smtClean="0">
                <a:solidFill>
                  <a:schemeClr val="bg1"/>
                </a:solidFill>
              </a:rPr>
              <a:t>языка, литературы и риторики</a:t>
            </a:r>
            <a:endParaRPr lang="ru-RU" sz="2400" dirty="0">
              <a:solidFill>
                <a:schemeClr val="bg1"/>
              </a:solidFill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МБОУ гимназии №5 </a:t>
            </a:r>
            <a:r>
              <a:rPr lang="ru-RU" sz="2400" dirty="0">
                <a:solidFill>
                  <a:schemeClr val="bg1"/>
                </a:solidFill>
              </a:rPr>
              <a:t>г. Морозовска Ростовской области</a:t>
            </a:r>
          </a:p>
          <a:p>
            <a:pPr algn="l"/>
            <a:endParaRPr lang="fr-FR" sz="2800" dirty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4143410" cy="2071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1071546"/>
            <a:ext cx="8572528" cy="1290642"/>
          </a:xfrm>
        </p:spPr>
        <p:txBody>
          <a:bodyPr/>
          <a:lstStyle/>
          <a:p>
            <a:r>
              <a:rPr lang="ru-RU" sz="8000" b="1" dirty="0" smtClean="0">
                <a:solidFill>
                  <a:schemeClr val="bg1"/>
                </a:solidFill>
                <a:latin typeface="Monotype Corsiva" pitchFamily="66" charset="0"/>
              </a:rPr>
              <a:t>Удачи </a:t>
            </a:r>
            <a:br>
              <a:rPr lang="ru-RU" sz="80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chemeClr val="bg1"/>
                </a:solidFill>
                <a:latin typeface="Monotype Corsiva" pitchFamily="66" charset="0"/>
              </a:rPr>
              <a:t>в написании резюме!</a:t>
            </a:r>
            <a:endParaRPr lang="fr-FR" sz="8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3575" y="4868863"/>
            <a:ext cx="4608513" cy="1271587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fr-FR" sz="2800" dirty="0">
              <a:solidFill>
                <a:schemeClr val="bg1"/>
              </a:solidFill>
            </a:endParaRPr>
          </a:p>
        </p:txBody>
      </p:sp>
      <p:pic>
        <p:nvPicPr>
          <p:cNvPr id="26626" name="Picture 2" descr="D:\РИТОРИКА\10 класс\РЕЗЮМЕ\266_4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214686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Использованные </a:t>
            </a:r>
            <a:b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Интернет-ресурсы 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32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r>
              <a:rPr lang="ru-RU" sz="1800" u="sng" dirty="0" smtClean="0">
                <a:solidFill>
                  <a:schemeClr val="accent2"/>
                </a:solidFill>
                <a:cs typeface="Times New Roman" pitchFamily="18" charset="0"/>
                <a:hlinkClick r:id="rId3"/>
              </a:rPr>
              <a:t>http</a:t>
            </a:r>
            <a:r>
              <a:rPr lang="ru-RU" sz="1800" u="sng" dirty="0" smtClean="0">
                <a:solidFill>
                  <a:schemeClr val="accent2"/>
                </a:solidFill>
                <a:cs typeface="Times New Roman" pitchFamily="18" charset="0"/>
                <a:hlinkClick r:id="rId3"/>
              </a:rPr>
              <a:t>://a7.sphotos.ak.fbcdn.net/hphotos-ak-ash2/180742_176002395777960_150259975018869_435695_4542472_n.jpg</a:t>
            </a:r>
            <a:endParaRPr lang="ru-RU" sz="1800" dirty="0" smtClean="0">
              <a:solidFill>
                <a:schemeClr val="accent2"/>
              </a:solidFill>
              <a:cs typeface="Times New Roman" pitchFamily="18" charset="0"/>
            </a:endParaRPr>
          </a:p>
          <a:p>
            <a:r>
              <a:rPr lang="ru-RU" sz="1800" dirty="0" smtClean="0">
                <a:solidFill>
                  <a:schemeClr val="accent2"/>
                </a:solidFill>
                <a:cs typeface="Times New Roman" pitchFamily="18" charset="0"/>
              </a:rPr>
              <a:t> </a:t>
            </a:r>
          </a:p>
          <a:p>
            <a:r>
              <a:rPr lang="ru-RU" sz="1800" u="sng" dirty="0" smtClean="0">
                <a:solidFill>
                  <a:schemeClr val="accent2"/>
                </a:solidFill>
                <a:cs typeface="Times New Roman" pitchFamily="18" charset="0"/>
                <a:hlinkClick r:id="rId4"/>
              </a:rPr>
              <a:t>http://images01.olx.ru/ui/10/77/17/1293449509_151067017_1----.jpg</a:t>
            </a:r>
            <a:endParaRPr lang="ru-RU" sz="1800" dirty="0" smtClean="0">
              <a:solidFill>
                <a:schemeClr val="accent2"/>
              </a:solidFill>
              <a:cs typeface="Times New Roman" pitchFamily="18" charset="0"/>
            </a:endParaRPr>
          </a:p>
          <a:p>
            <a:r>
              <a:rPr lang="ru-RU" sz="1800" dirty="0" smtClean="0">
                <a:solidFill>
                  <a:schemeClr val="accent2"/>
                </a:solidFill>
                <a:cs typeface="Times New Roman" pitchFamily="18" charset="0"/>
              </a:rPr>
              <a:t> </a:t>
            </a:r>
          </a:p>
          <a:p>
            <a:r>
              <a:rPr lang="ru-RU" sz="1800" u="sng" dirty="0" smtClean="0">
                <a:solidFill>
                  <a:schemeClr val="accent2"/>
                </a:solidFill>
                <a:cs typeface="Times New Roman" pitchFamily="18" charset="0"/>
                <a:hlinkClick r:id="rId5"/>
              </a:rPr>
              <a:t>http://f.mypage.ru/c3ad78dcaaceffe8d33e5bf0e5becb37_61f4355e880ffe4ff55cd0b4e849f454.jpg</a:t>
            </a:r>
            <a:endParaRPr lang="ru-RU" sz="1800" dirty="0" smtClean="0">
              <a:solidFill>
                <a:schemeClr val="accent2"/>
              </a:solidFill>
              <a:cs typeface="Times New Roman" pitchFamily="18" charset="0"/>
            </a:endParaRPr>
          </a:p>
          <a:p>
            <a:r>
              <a:rPr lang="ru-RU" sz="1800" dirty="0" smtClean="0"/>
              <a:t> </a:t>
            </a:r>
            <a:r>
              <a:rPr lang="ru-RU" sz="1800" dirty="0" smtClean="0"/>
              <a:t> </a:t>
            </a:r>
          </a:p>
          <a:p>
            <a:r>
              <a:rPr lang="ru-RU" sz="1800" u="sng" dirty="0" smtClean="0">
                <a:hlinkClick r:id="rId6"/>
              </a:rPr>
              <a:t>http://www.quickcert.com/blog/wp-content/uploads/2011/03/resume.jpg</a:t>
            </a:r>
            <a:r>
              <a:rPr lang="ru-RU" sz="1800" dirty="0" smtClean="0"/>
              <a:t> </a:t>
            </a:r>
            <a:endParaRPr lang="ru-RU" sz="1800" dirty="0" smtClean="0">
              <a:solidFill>
                <a:schemeClr val="accent2"/>
              </a:solidFill>
              <a:cs typeface="Times New Roman" pitchFamily="18" charset="0"/>
            </a:endParaRPr>
          </a:p>
          <a:p>
            <a:endParaRPr lang="ru-RU" sz="1400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571736" y="6245225"/>
            <a:ext cx="6215106" cy="476250"/>
          </a:xfrm>
        </p:spPr>
        <p:txBody>
          <a:bodyPr/>
          <a:lstStyle/>
          <a:p>
            <a:r>
              <a:rPr lang="ru-RU" dirty="0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Правила составления (написания) резюме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dirty="0" smtClean="0"/>
              <a:t> </a:t>
            </a:r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Запомните три ключевых момента:</a:t>
            </a:r>
          </a:p>
          <a:p>
            <a:pPr>
              <a:buNone/>
            </a:pPr>
            <a:r>
              <a:rPr lang="ru-RU" sz="2400" dirty="0" smtClean="0"/>
              <a:t>1)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Вас единственный шанс преуспеть с помощью резюме в тот момент, когда его читают в первый раз.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При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написании резюме следуйте принципу избирательности. Информацию для резюме следует отбирать, исходя из его целей.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Удачное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резюме может стать поводом для личной встречи с работодателем или его представителем, но еще не гарантирует получение работы. </a:t>
            </a:r>
          </a:p>
          <a:p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Ваша цель - добиться, чтобы читающий захотел встретиться с Вами 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лично</a:t>
            </a:r>
            <a:r>
              <a:rPr lang="ru-RU" sz="2400" b="1" dirty="0"/>
              <a:t>!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r-FR" sz="24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123728" y="6381750"/>
            <a:ext cx="6048672" cy="476250"/>
          </a:xfrm>
        </p:spPr>
        <p:txBody>
          <a:bodyPr/>
          <a:lstStyle/>
          <a:p>
            <a:r>
              <a:rPr lang="ru-RU" dirty="0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614366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Стиль написания </a:t>
            </a:r>
            <a:br>
              <a:rPr lang="ru-RU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резюме: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714488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краткость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конкретность;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активность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(никогда не пишите участвовал, оказывал помощь и т.п. Это позволяет думать, что Вы лишь оказывали разовые услуги);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честность.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Избегайте использовать местоимение 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</a:t>
            </a:r>
            <a:endParaRPr lang="ru-RU" b="1" i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835696" y="6245225"/>
            <a:ext cx="5379510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85728"/>
            <a:ext cx="2393887" cy="272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Необходимо быть предельно конкретным в выборе формулировок</a:t>
            </a:r>
            <a:r>
              <a:rPr lang="ru-RU" sz="4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endParaRPr lang="fr-FR" sz="4000" dirty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071678"/>
            <a:ext cx="8929718" cy="4525963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</a:t>
            </a:r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следует писать: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занимался обучением;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помогал уменьшить ошибки;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быстро усваиваю новые знания.</a:t>
            </a:r>
          </a:p>
          <a:p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Пишите: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обучил двух новых служащих;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сократил ошибки на 15%, чем сэкономил фирме $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50000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освоил новые процедуры в рекордно короткий срок - за две недели.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691680" y="6245225"/>
            <a:ext cx="6120680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214554"/>
            <a:ext cx="2143140" cy="203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/>
          <a:lstStyle/>
          <a:p>
            <a:pPr algn="l"/>
            <a:r>
              <a:rPr lang="ru-RU" smtClean="0"/>
              <a:t> </a:t>
            </a:r>
            <a:r>
              <a:rPr lang="ru-RU" sz="4000" b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Не будьте многословны и избегайте пассивных форм </a:t>
            </a:r>
            <a:r>
              <a:rPr lang="ru-RU" sz="4000" b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4000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00200"/>
            <a:ext cx="8543956" cy="45259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следует писать: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отвечал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выполнение;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находил применение </a:t>
            </a:r>
            <a:endParaRPr lang="ru-RU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следующим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возможностям;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 ответственность за. </a:t>
            </a:r>
          </a:p>
          <a:p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Пишите: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выполнил;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эффективно использовал;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отвечал за.</a:t>
            </a:r>
          </a:p>
        </p:txBody>
      </p:sp>
      <p:pic>
        <p:nvPicPr>
          <p:cNvPr id="10241" name="Picture 1" descr="D:\РИТОРИКА\10 класс\РЕЗЮМЕ\826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928802"/>
            <a:ext cx="3000396" cy="4030532"/>
          </a:xfrm>
          <a:prstGeom prst="rect">
            <a:avLst/>
          </a:prstGeom>
          <a:noFill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619672" y="6245225"/>
            <a:ext cx="5976664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85794"/>
            <a:ext cx="7215206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Предпочитайте позитивную информацию негативной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endParaRPr lang="fr-FR" sz="4000" b="1" dirty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785926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следует писать: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улаживал жалобы на;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препятствовал снижению доли продаж;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перешел с должности.</a:t>
            </a:r>
          </a:p>
          <a:p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Пишите: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помогал клиентам в;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повысил потенциал продукта на рынке; 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продвинулся на должность.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475656" y="6245225"/>
            <a:ext cx="6264696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3532" y="357167"/>
            <a:ext cx="170471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Концентрируйте внимание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на Ваших достижениях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00174"/>
            <a:ext cx="6215074" cy="45259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</a:t>
            </a:r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следует писать: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проработал там три года;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выполнял дополнительную работу.</a:t>
            </a:r>
          </a:p>
          <a:p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Пишите: 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получил повышение </a:t>
            </a:r>
            <a:endParaRPr lang="ru-RU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в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должности и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два 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повышения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оплаты;</a:t>
            </a: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всегда выполнял работу в срок.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835696" y="6245225"/>
            <a:ext cx="5616624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071810"/>
            <a:ext cx="3914798" cy="249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2" y="500042"/>
            <a:ext cx="5429288" cy="1143000"/>
          </a:xfrm>
        </p:spPr>
        <p:txBody>
          <a:bodyPr/>
          <a:lstStyle/>
          <a:p>
            <a:pPr lvl="0" indent="431800"/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 чем не следует 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писать в резюме?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rPr>
              <a:t/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rPr>
            </a:b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2457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571612"/>
            <a:ext cx="1007272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431800" eaLnBrk="0" hangingPunct="0">
              <a:spcBef>
                <a:spcPct val="0"/>
              </a:spcBef>
              <a:buNone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надо включать в Ваше резюме: </a:t>
            </a: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Всю Вашу трудовую биографию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indent="431800" eaLnBrk="0" hangingPunct="0">
              <a:spcBef>
                <a:spcPct val="0"/>
              </a:spcBef>
              <a:buNone/>
            </a:pPr>
            <a:r>
              <a:rPr lang="ru-RU" sz="28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самом деле Вашего потенциального работодателя</a:t>
            </a:r>
          </a:p>
          <a:p>
            <a:pPr marL="0" indent="431800" eaLnBrk="0" hangingPunct="0">
              <a:spcBef>
                <a:spcPct val="0"/>
              </a:spcBef>
              <a:buNone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интересуют только последние 3-5 мест работы</a:t>
            </a: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Ваши физические данные.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Вашу фотографию.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Причины, по которым Вы уходили с работы.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Требования к зарплате.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431800" eaLnBrk="0" hangingPunct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Имена людей, которые дают Вам рекомендацию</a:t>
            </a:r>
          </a:p>
          <a:p>
            <a:pPr marL="0" indent="431800" eaLnBrk="0" hangingPunct="0">
              <a:spcBef>
                <a:spcPct val="0"/>
              </a:spcBef>
              <a:buNone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(подготовьте этот список, он может пригодиться</a:t>
            </a:r>
          </a:p>
          <a:p>
            <a:pPr marL="0" indent="431800" eaLnBrk="0" hangingPunct="0">
              <a:spcBef>
                <a:spcPct val="0"/>
              </a:spcBef>
              <a:buNone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собеседовании).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857356" y="6381750"/>
            <a:ext cx="5688632" cy="476250"/>
          </a:xfrm>
        </p:spPr>
        <p:txBody>
          <a:bodyPr/>
          <a:lstStyle/>
          <a:p>
            <a:r>
              <a:rPr lang="ru-RU" dirty="0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357166"/>
            <a:ext cx="214314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66"/>
            <a:ext cx="9144000" cy="86834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В заключение обратите внимание </a:t>
            </a:r>
            <a:br>
              <a:rPr lang="ru-RU" sz="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на следующие детали: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32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71546"/>
            <a:ext cx="9144000" cy="4525963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Попросите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кого-нибудь, кто хорошо владеет языком, на котором написано резюме, проверить его.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описании настоящей работы используйте глаголы в настоящем времени, например, работаю, проектирую; соответственно при описании предыдущих мест работы используйте глаголы в прошедшем времени. </a:t>
            </a:r>
          </a:p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Избегайте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длинных фраз и мудреных слов.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Четко выделите необходимые заголовки.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Проследите, чтобы Ваше резюме было оформлено в одном стиле.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Выбирайте стиль, который легко читается (большие поля, не мелкий шрифт, достаточное расстояние между строками и т.п.).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Используйте бумагу белого цвета хорошего качества.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Очень важно уместить Ваше резюме на одной, максимум, на двух страницах.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Будьте уверены, что Вы сможете подтвердить всю информацию, которую Вы включили в резюме.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331640" y="6381750"/>
            <a:ext cx="5904656" cy="476250"/>
          </a:xfrm>
        </p:spPr>
        <p:txBody>
          <a:bodyPr/>
          <a:lstStyle/>
          <a:p>
            <a:r>
              <a:rPr lang="ru-RU" smtClean="0"/>
              <a:t>Матвеева Ольга Ивановна, учитель русского языка, литературы и риторики  МБОУ гимназии №5 г. Морозовска Ростовской области</a:t>
            </a:r>
            <a:endParaRPr lang="fr-FR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256</TotalTime>
  <Words>698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Modèle par défaut</vt:lpstr>
      <vt:lpstr>     РЕЗЮМЕ Урок риторики  в 10 классе</vt:lpstr>
      <vt:lpstr>Правила составления (написания) резюме</vt:lpstr>
      <vt:lpstr>Стиль написания  резюме:  </vt:lpstr>
      <vt:lpstr> Необходимо быть предельно конкретным в выборе формулировок </vt:lpstr>
      <vt:lpstr> Не будьте многословны и избегайте пассивных форм  </vt:lpstr>
      <vt:lpstr> Предпочитайте позитивную информацию негативной  </vt:lpstr>
      <vt:lpstr> Концентрируйте внимание  на Ваших достижениях  </vt:lpstr>
      <vt:lpstr> О чем не следует       писать в резюме?  </vt:lpstr>
      <vt:lpstr> В заключение обратите внимание  на следующие детали: </vt:lpstr>
      <vt:lpstr>Удачи  в написании резюме!</vt:lpstr>
      <vt:lpstr>Использованные  Интернет-ресурсы  </vt:lpstr>
    </vt:vector>
  </TitlesOfParts>
  <Company>Party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Mediac</dc:creator>
  <cp:lastModifiedBy>Mother</cp:lastModifiedBy>
  <cp:revision>25</cp:revision>
  <dcterms:created xsi:type="dcterms:W3CDTF">2007-03-04T16:00:40Z</dcterms:created>
  <dcterms:modified xsi:type="dcterms:W3CDTF">2011-12-23T18:02:05Z</dcterms:modified>
</cp:coreProperties>
</file>